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8" r:id="rId3"/>
    <p:sldId id="266" r:id="rId4"/>
    <p:sldId id="269" r:id="rId5"/>
    <p:sldId id="276" r:id="rId6"/>
    <p:sldId id="271" r:id="rId7"/>
    <p:sldId id="273" r:id="rId8"/>
    <p:sldId id="283" r:id="rId9"/>
    <p:sldId id="281" r:id="rId10"/>
    <p:sldId id="279" r:id="rId11"/>
    <p:sldId id="28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7"/>
    <p:restoredTop sz="94494"/>
  </p:normalViewPr>
  <p:slideViewPr>
    <p:cSldViewPr snapToGrid="0" snapToObjects="1">
      <p:cViewPr varScale="1">
        <p:scale>
          <a:sx n="130" d="100"/>
          <a:sy n="130" d="100"/>
        </p:scale>
        <p:origin x="176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wis_purple_bg.pn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548640" y="1618141"/>
            <a:ext cx="4494564" cy="553998"/>
          </a:xfrm>
          <a:prstGeom prst="rect">
            <a:avLst/>
          </a:prstGeom>
          <a:noFill/>
        </p:spPr>
        <p:txBody>
          <a:bodyPr wrap="none">
            <a:spAutoFit/>
          </a:bodyPr>
          <a:lstStyle/>
          <a:p>
            <a:pPr>
              <a:defRPr sz="3000" b="1">
                <a:solidFill>
                  <a:srgbClr val="FFFFFF"/>
                </a:solidFill>
              </a:defRPr>
            </a:pPr>
            <a:r>
              <a:rPr lang="en-US" dirty="0"/>
              <a:t>AWIS </a:t>
            </a:r>
            <a:r>
              <a:rPr dirty="0"/>
              <a:t>Book Club Discussion</a:t>
            </a:r>
          </a:p>
        </p:txBody>
      </p:sp>
      <p:sp>
        <p:nvSpPr>
          <p:cNvPr id="6" name="TextBox 5"/>
          <p:cNvSpPr txBox="1"/>
          <p:nvPr/>
        </p:nvSpPr>
        <p:spPr>
          <a:xfrm>
            <a:off x="548640" y="2662970"/>
            <a:ext cx="8229600" cy="1371600"/>
          </a:xfrm>
          <a:prstGeom prst="rect">
            <a:avLst/>
          </a:prstGeom>
          <a:noFill/>
        </p:spPr>
        <p:txBody>
          <a:bodyPr wrap="none">
            <a:spAutoFit/>
          </a:bodyPr>
          <a:lstStyle/>
          <a:p>
            <a:pPr>
              <a:defRPr sz="2400" i="1">
                <a:solidFill>
                  <a:srgbClr val="F5EBFF"/>
                </a:solidFill>
              </a:defRPr>
            </a:pPr>
            <a:r>
              <a:rPr dirty="0"/>
              <a:t>“Mommy, Can Boys Also Be Doctors?”</a:t>
            </a:r>
          </a:p>
        </p:txBody>
      </p:sp>
      <p:pic>
        <p:nvPicPr>
          <p:cNvPr id="9" name="Picture 8">
            <a:extLst>
              <a:ext uri="{FF2B5EF4-FFF2-40B4-BE49-F238E27FC236}">
                <a16:creationId xmlns:a16="http://schemas.microsoft.com/office/drawing/2014/main" id="{D54F97CF-F7C1-21F3-8714-0CF66319A861}"/>
              </a:ext>
            </a:extLst>
          </p:cNvPr>
          <p:cNvPicPr>
            <a:picLocks noChangeAspect="1"/>
          </p:cNvPicPr>
          <p:nvPr/>
        </p:nvPicPr>
        <p:blipFill>
          <a:blip r:embed="rId3"/>
          <a:srcRect l="1623" r="2173"/>
          <a:stretch>
            <a:fillRect/>
          </a:stretch>
        </p:blipFill>
        <p:spPr>
          <a:xfrm>
            <a:off x="6161314" y="1618141"/>
            <a:ext cx="2434046" cy="3401849"/>
          </a:xfrm>
          <a:prstGeom prst="rect">
            <a:avLst/>
          </a:prstGeom>
        </p:spPr>
      </p:pic>
      <p:pic>
        <p:nvPicPr>
          <p:cNvPr id="10" name="Picture 9">
            <a:extLst>
              <a:ext uri="{FF2B5EF4-FFF2-40B4-BE49-F238E27FC236}">
                <a16:creationId xmlns:a16="http://schemas.microsoft.com/office/drawing/2014/main" id="{2F75FE1C-3F71-B73B-1B61-BD93E81C4F48}"/>
              </a:ext>
            </a:extLst>
          </p:cNvPr>
          <p:cNvPicPr>
            <a:picLocks noChangeAspect="1"/>
          </p:cNvPicPr>
          <p:nvPr/>
        </p:nvPicPr>
        <p:blipFill>
          <a:blip r:embed="rId4"/>
          <a:stretch>
            <a:fillRect/>
          </a:stretch>
        </p:blipFill>
        <p:spPr>
          <a:xfrm>
            <a:off x="0" y="5865491"/>
            <a:ext cx="4517020" cy="992509"/>
          </a:xfrm>
          <a:prstGeom prst="rect">
            <a:avLst/>
          </a:prstGeom>
        </p:spPr>
      </p:pic>
      <p:sp>
        <p:nvSpPr>
          <p:cNvPr id="11" name="TextBox 10">
            <a:extLst>
              <a:ext uri="{FF2B5EF4-FFF2-40B4-BE49-F238E27FC236}">
                <a16:creationId xmlns:a16="http://schemas.microsoft.com/office/drawing/2014/main" id="{51370466-1030-E6DA-7883-3C84E0888AC1}"/>
              </a:ext>
            </a:extLst>
          </p:cNvPr>
          <p:cNvSpPr txBox="1"/>
          <p:nvPr/>
        </p:nvSpPr>
        <p:spPr>
          <a:xfrm>
            <a:off x="1917130" y="3429000"/>
            <a:ext cx="2286000" cy="366084"/>
          </a:xfrm>
          <a:prstGeom prst="rect">
            <a:avLst/>
          </a:prstGeom>
          <a:noFill/>
        </p:spPr>
        <p:txBody>
          <a:bodyPr wrap="square" rtlCol="0">
            <a:spAutoFit/>
          </a:bodyPr>
          <a:lstStyle/>
          <a:p>
            <a:r>
              <a:rPr lang="en-US" dirty="0">
                <a:solidFill>
                  <a:schemeClr val="bg1"/>
                </a:solidFill>
              </a:rPr>
              <a:t>June 3</a:t>
            </a:r>
            <a:r>
              <a:rPr lang="en-US" baseline="30000" dirty="0">
                <a:solidFill>
                  <a:schemeClr val="bg1"/>
                </a:solidFill>
              </a:rPr>
              <a:t>rd</a:t>
            </a:r>
            <a:r>
              <a:rPr lang="en-US" dirty="0">
                <a:solidFill>
                  <a:schemeClr val="bg1"/>
                </a:solidFill>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65E77-2AE1-4ED3-5C09-63CB1FB1FE88}"/>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CDC243EB-D3CC-AD31-DFBB-223A0DD06321}"/>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DF7D267B-B173-C75A-F91F-551E7E61F730}"/>
              </a:ext>
            </a:extLst>
          </p:cNvPr>
          <p:cNvSpPr txBox="1"/>
          <p:nvPr/>
        </p:nvSpPr>
        <p:spPr>
          <a:xfrm>
            <a:off x="1009761" y="296679"/>
            <a:ext cx="8711381" cy="923330"/>
          </a:xfrm>
          <a:prstGeom prst="rect">
            <a:avLst/>
          </a:prstGeom>
          <a:noFill/>
        </p:spPr>
        <p:txBody>
          <a:bodyPr wrap="square" rtlCol="0">
            <a:spAutoFit/>
          </a:bodyPr>
          <a:lstStyle/>
          <a:p>
            <a:r>
              <a:rPr lang="en-US">
                <a:solidFill>
                  <a:schemeClr val="bg1"/>
                </a:solidFill>
              </a:rPr>
              <a:t>​</a:t>
            </a:r>
          </a:p>
          <a:p>
            <a:r>
              <a:rPr lang="en-US"/>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12214D98-FC5B-DBCB-3CB8-69A41FAA7ACD}"/>
              </a:ext>
            </a:extLst>
          </p:cNvPr>
          <p:cNvPicPr>
            <a:picLocks noChangeAspect="1"/>
          </p:cNvPicPr>
          <p:nvPr/>
        </p:nvPicPr>
        <p:blipFill>
          <a:blip r:embed="rId3"/>
          <a:stretch>
            <a:fillRect/>
          </a:stretch>
        </p:blipFill>
        <p:spPr>
          <a:xfrm>
            <a:off x="0" y="6047887"/>
            <a:ext cx="4070649" cy="810114"/>
          </a:xfrm>
          <a:prstGeom prst="rect">
            <a:avLst/>
          </a:prstGeom>
        </p:spPr>
      </p:pic>
      <p:pic>
        <p:nvPicPr>
          <p:cNvPr id="5" name="Picture 4">
            <a:extLst>
              <a:ext uri="{FF2B5EF4-FFF2-40B4-BE49-F238E27FC236}">
                <a16:creationId xmlns:a16="http://schemas.microsoft.com/office/drawing/2014/main" id="{D16444F8-6C03-4750-F890-D9A71470587D}"/>
              </a:ext>
            </a:extLst>
          </p:cNvPr>
          <p:cNvPicPr>
            <a:picLocks noChangeAspect="1"/>
          </p:cNvPicPr>
          <p:nvPr/>
        </p:nvPicPr>
        <p:blipFill>
          <a:blip r:embed="rId4"/>
          <a:srcRect l="4156" t="17548" r="1984" b="17414"/>
          <a:stretch>
            <a:fillRect/>
          </a:stretch>
        </p:blipFill>
        <p:spPr>
          <a:xfrm>
            <a:off x="140677" y="439615"/>
            <a:ext cx="4276155" cy="2481160"/>
          </a:xfrm>
          <a:prstGeom prst="rect">
            <a:avLst/>
          </a:prstGeom>
        </p:spPr>
      </p:pic>
      <p:pic>
        <p:nvPicPr>
          <p:cNvPr id="8" name="Picture 7">
            <a:extLst>
              <a:ext uri="{FF2B5EF4-FFF2-40B4-BE49-F238E27FC236}">
                <a16:creationId xmlns:a16="http://schemas.microsoft.com/office/drawing/2014/main" id="{4ADA1656-7BA9-2082-AEC2-FF4878EEA15B}"/>
              </a:ext>
            </a:extLst>
          </p:cNvPr>
          <p:cNvPicPr>
            <a:picLocks noChangeAspect="1"/>
          </p:cNvPicPr>
          <p:nvPr/>
        </p:nvPicPr>
        <p:blipFill>
          <a:blip r:embed="rId5"/>
          <a:srcRect l="9795" t="10466" r="8848" b="3456"/>
          <a:stretch>
            <a:fillRect/>
          </a:stretch>
        </p:blipFill>
        <p:spPr>
          <a:xfrm>
            <a:off x="4416831" y="3176022"/>
            <a:ext cx="4401853" cy="2894870"/>
          </a:xfrm>
          <a:prstGeom prst="rect">
            <a:avLst/>
          </a:prstGeom>
        </p:spPr>
      </p:pic>
      <p:sp>
        <p:nvSpPr>
          <p:cNvPr id="9" name="TextBox 8">
            <a:extLst>
              <a:ext uri="{FF2B5EF4-FFF2-40B4-BE49-F238E27FC236}">
                <a16:creationId xmlns:a16="http://schemas.microsoft.com/office/drawing/2014/main" id="{A960D87F-04FC-14FF-9676-45CCAA4A41DC}"/>
              </a:ext>
            </a:extLst>
          </p:cNvPr>
          <p:cNvSpPr txBox="1"/>
          <p:nvPr/>
        </p:nvSpPr>
        <p:spPr>
          <a:xfrm>
            <a:off x="5285916" y="1193522"/>
            <a:ext cx="2915920" cy="646331"/>
          </a:xfrm>
          <a:prstGeom prst="rect">
            <a:avLst/>
          </a:prstGeom>
          <a:noFill/>
        </p:spPr>
        <p:txBody>
          <a:bodyPr wrap="square" rtlCol="0">
            <a:spAutoFit/>
          </a:bodyPr>
          <a:lstStyle/>
          <a:p>
            <a:r>
              <a:rPr lang="en-US" dirty="0"/>
              <a:t>‘</a:t>
            </a:r>
            <a:r>
              <a:rPr lang="en-US" dirty="0">
                <a:solidFill>
                  <a:schemeClr val="bg1"/>
                </a:solidFill>
              </a:rPr>
              <a:t>None of us is perfect, but each of us is good enough. </a:t>
            </a:r>
          </a:p>
        </p:txBody>
      </p:sp>
      <p:sp>
        <p:nvSpPr>
          <p:cNvPr id="10" name="TextBox 9">
            <a:extLst>
              <a:ext uri="{FF2B5EF4-FFF2-40B4-BE49-F238E27FC236}">
                <a16:creationId xmlns:a16="http://schemas.microsoft.com/office/drawing/2014/main" id="{3FB825D7-4FA0-9117-EB65-438AD456B435}"/>
              </a:ext>
            </a:extLst>
          </p:cNvPr>
          <p:cNvSpPr txBox="1"/>
          <p:nvPr/>
        </p:nvSpPr>
        <p:spPr>
          <a:xfrm>
            <a:off x="547849" y="3746956"/>
            <a:ext cx="3291840" cy="1200329"/>
          </a:xfrm>
          <a:prstGeom prst="rect">
            <a:avLst/>
          </a:prstGeom>
          <a:noFill/>
        </p:spPr>
        <p:txBody>
          <a:bodyPr wrap="square" rtlCol="0">
            <a:spAutoFit/>
          </a:bodyPr>
          <a:lstStyle/>
          <a:p>
            <a:r>
              <a:rPr lang="en-US" dirty="0">
                <a:solidFill>
                  <a:schemeClr val="bg1"/>
                </a:solidFill>
              </a:rPr>
              <a:t>It’s good to walk toward those who can help us and who love us and to have the courage to walk away from those who don’t. </a:t>
            </a:r>
          </a:p>
        </p:txBody>
      </p:sp>
    </p:spTree>
    <p:extLst>
      <p:ext uri="{BB962C8B-B14F-4D97-AF65-F5344CB8AC3E}">
        <p14:creationId xmlns:p14="http://schemas.microsoft.com/office/powerpoint/2010/main" val="170579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EFADF-9B49-12A8-8D16-BE2F3BFEC804}"/>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7666FAEC-9086-CAAA-A427-D533CAEEBD94}"/>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578BC440-5F2E-CEF7-7A8A-64526D15FEC4}"/>
              </a:ext>
            </a:extLst>
          </p:cNvPr>
          <p:cNvSpPr txBox="1"/>
          <p:nvPr/>
        </p:nvSpPr>
        <p:spPr>
          <a:xfrm>
            <a:off x="974592" y="1096498"/>
            <a:ext cx="8711381" cy="923330"/>
          </a:xfrm>
          <a:prstGeom prst="rect">
            <a:avLst/>
          </a:prstGeom>
          <a:noFill/>
        </p:spPr>
        <p:txBody>
          <a:bodyPr wrap="square" rtlCol="0">
            <a:spAutoFit/>
          </a:bodyPr>
          <a:lstStyle/>
          <a:p>
            <a:r>
              <a:rPr lang="en-US">
                <a:solidFill>
                  <a:schemeClr val="bg1"/>
                </a:solidFill>
              </a:rPr>
              <a:t>​</a:t>
            </a:r>
          </a:p>
          <a:p>
            <a:r>
              <a:rPr lang="en-US"/>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64B159B1-48AE-D45A-9918-06E57F904358}"/>
              </a:ext>
            </a:extLst>
          </p:cNvPr>
          <p:cNvPicPr>
            <a:picLocks noChangeAspect="1"/>
          </p:cNvPicPr>
          <p:nvPr/>
        </p:nvPicPr>
        <p:blipFill>
          <a:blip r:embed="rId3"/>
          <a:stretch>
            <a:fillRect/>
          </a:stretch>
        </p:blipFill>
        <p:spPr>
          <a:xfrm>
            <a:off x="0" y="6097863"/>
            <a:ext cx="3819525" cy="760137"/>
          </a:xfrm>
          <a:prstGeom prst="rect">
            <a:avLst/>
          </a:prstGeom>
        </p:spPr>
      </p:pic>
      <p:sp>
        <p:nvSpPr>
          <p:cNvPr id="3" name="TextBox 2">
            <a:extLst>
              <a:ext uri="{FF2B5EF4-FFF2-40B4-BE49-F238E27FC236}">
                <a16:creationId xmlns:a16="http://schemas.microsoft.com/office/drawing/2014/main" id="{FA40FC21-0FEF-2706-DA25-A83B2E72E803}"/>
              </a:ext>
            </a:extLst>
          </p:cNvPr>
          <p:cNvSpPr txBox="1"/>
          <p:nvPr/>
        </p:nvSpPr>
        <p:spPr>
          <a:xfrm>
            <a:off x="974592" y="2469995"/>
            <a:ext cx="5608320" cy="646331"/>
          </a:xfrm>
          <a:prstGeom prst="rect">
            <a:avLst/>
          </a:prstGeom>
          <a:noFill/>
        </p:spPr>
        <p:txBody>
          <a:bodyPr wrap="square" rtlCol="0">
            <a:spAutoFit/>
          </a:bodyPr>
          <a:lstStyle/>
          <a:p>
            <a:r>
              <a:rPr lang="en-US" sz="3600" dirty="0">
                <a:solidFill>
                  <a:schemeClr val="bg1"/>
                </a:solidFill>
              </a:rPr>
              <a:t>Thank you for joining us!</a:t>
            </a:r>
          </a:p>
        </p:txBody>
      </p:sp>
    </p:spTree>
    <p:extLst>
      <p:ext uri="{BB962C8B-B14F-4D97-AF65-F5344CB8AC3E}">
        <p14:creationId xmlns:p14="http://schemas.microsoft.com/office/powerpoint/2010/main" val="61930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1652E-4FD9-8A6C-FC80-946C7F9C349B}"/>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4DF17C81-9C2C-EAAB-CDB7-5A6FD800DC4B}"/>
              </a:ext>
            </a:extLst>
          </p:cNvPr>
          <p:cNvPicPr>
            <a:picLocks noChangeAspect="1"/>
          </p:cNvPicPr>
          <p:nvPr/>
        </p:nvPicPr>
        <p:blipFill>
          <a:blip r:embed="rId2"/>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6C14DCC-9DBB-BD3C-9025-FA9562DF0854}"/>
              </a:ext>
            </a:extLst>
          </p:cNvPr>
          <p:cNvSpPr txBox="1"/>
          <p:nvPr/>
        </p:nvSpPr>
        <p:spPr>
          <a:xfrm>
            <a:off x="128102" y="1654546"/>
            <a:ext cx="7791319" cy="2369880"/>
          </a:xfrm>
          <a:prstGeom prst="rect">
            <a:avLst/>
          </a:prstGeom>
          <a:noFill/>
        </p:spPr>
        <p:txBody>
          <a:bodyPr wrap="square">
            <a:spAutoFit/>
          </a:bodyPr>
          <a:lstStyle/>
          <a:p>
            <a:pPr>
              <a:buClr>
                <a:srgbClr val="000000"/>
              </a:buClr>
              <a:buSzPts val="4800"/>
            </a:pPr>
            <a:r>
              <a:rPr lang="en-US" sz="2400" b="1" dirty="0">
                <a:solidFill>
                  <a:srgbClr val="E3842D"/>
                </a:solidFill>
                <a:ea typeface="Open Sans Light"/>
                <a:cs typeface="Open Sans Light"/>
                <a:sym typeface="Open Sans Light"/>
              </a:rPr>
              <a:t>Mission:</a:t>
            </a:r>
            <a:endParaRPr lang="en-US" sz="2400" dirty="0">
              <a:solidFill>
                <a:srgbClr val="000000"/>
              </a:solidFill>
              <a:ea typeface="Arial"/>
              <a:cs typeface="Arial"/>
              <a:sym typeface="Arial"/>
            </a:endParaRPr>
          </a:p>
          <a:p>
            <a:pPr>
              <a:buClr>
                <a:srgbClr val="000000"/>
              </a:buClr>
              <a:buSzPts val="4400"/>
            </a:pPr>
            <a:r>
              <a:rPr lang="en-US" sz="2000" dirty="0">
                <a:solidFill>
                  <a:schemeClr val="bg1"/>
                </a:solidFill>
                <a:ea typeface="Open Sans Light"/>
                <a:cs typeface="Open Sans Light"/>
                <a:sym typeface="Open Sans Light"/>
              </a:rPr>
              <a:t>AWIS is a national advocacy organization championing the interests of women in science, technology, engineering, and mathematics across all disciplines and employment sectors. By breaking down barriers and creating opportunities, AWIS strives to ensure that women in these fields can achieve their full potential.</a:t>
            </a:r>
            <a:endParaRPr lang="en-US" sz="2000" b="1" dirty="0">
              <a:solidFill>
                <a:schemeClr val="bg1"/>
              </a:solidFill>
              <a:ea typeface="Open Sans Light"/>
              <a:cs typeface="Open Sans Light"/>
              <a:sym typeface="Open Sans Light"/>
            </a:endParaRPr>
          </a:p>
          <a:p>
            <a:pPr>
              <a:defRPr sz="2400" i="1">
                <a:solidFill>
                  <a:srgbClr val="F5EBFF"/>
                </a:solidFill>
              </a:defRPr>
            </a:pPr>
            <a:endParaRPr dirty="0"/>
          </a:p>
        </p:txBody>
      </p:sp>
      <p:pic>
        <p:nvPicPr>
          <p:cNvPr id="10" name="Picture 9">
            <a:extLst>
              <a:ext uri="{FF2B5EF4-FFF2-40B4-BE49-F238E27FC236}">
                <a16:creationId xmlns:a16="http://schemas.microsoft.com/office/drawing/2014/main" id="{BED071FD-7BC1-08BB-C6AE-FDB13E2631A4}"/>
              </a:ext>
            </a:extLst>
          </p:cNvPr>
          <p:cNvPicPr>
            <a:picLocks noChangeAspect="1"/>
          </p:cNvPicPr>
          <p:nvPr/>
        </p:nvPicPr>
        <p:blipFill>
          <a:blip r:embed="rId3"/>
          <a:stretch>
            <a:fillRect/>
          </a:stretch>
        </p:blipFill>
        <p:spPr>
          <a:xfrm>
            <a:off x="0" y="6067105"/>
            <a:ext cx="4517020" cy="992509"/>
          </a:xfrm>
          <a:prstGeom prst="rect">
            <a:avLst/>
          </a:prstGeom>
        </p:spPr>
      </p:pic>
      <p:sp>
        <p:nvSpPr>
          <p:cNvPr id="7" name="TextBox 6">
            <a:extLst>
              <a:ext uri="{FF2B5EF4-FFF2-40B4-BE49-F238E27FC236}">
                <a16:creationId xmlns:a16="http://schemas.microsoft.com/office/drawing/2014/main" id="{09008C04-D079-A044-EB64-BA0E92182172}"/>
              </a:ext>
            </a:extLst>
          </p:cNvPr>
          <p:cNvSpPr txBox="1"/>
          <p:nvPr/>
        </p:nvSpPr>
        <p:spPr>
          <a:xfrm>
            <a:off x="3120875" y="546640"/>
            <a:ext cx="4946030" cy="523220"/>
          </a:xfrm>
          <a:prstGeom prst="rect">
            <a:avLst/>
          </a:prstGeom>
          <a:noFill/>
        </p:spPr>
        <p:txBody>
          <a:bodyPr wrap="square" rtlCol="0">
            <a:spAutoFit/>
          </a:bodyPr>
          <a:lstStyle/>
          <a:p>
            <a:r>
              <a:rPr lang="en-US" sz="2800" b="1" dirty="0">
                <a:solidFill>
                  <a:schemeClr val="bg1"/>
                </a:solidFill>
                <a:latin typeface="Arial"/>
                <a:ea typeface="Arial"/>
                <a:cs typeface="Arial"/>
                <a:sym typeface="Arial"/>
              </a:rPr>
              <a:t>MASS AWIS</a:t>
            </a:r>
            <a:endParaRPr lang="en-US" sz="2800" b="1" dirty="0">
              <a:solidFill>
                <a:schemeClr val="bg1"/>
              </a:solidFill>
            </a:endParaRPr>
          </a:p>
        </p:txBody>
      </p:sp>
    </p:spTree>
    <p:extLst>
      <p:ext uri="{BB962C8B-B14F-4D97-AF65-F5344CB8AC3E}">
        <p14:creationId xmlns:p14="http://schemas.microsoft.com/office/powerpoint/2010/main" val="150317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30F6-95CD-A537-8879-312CCD5EE525}"/>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B9893A1F-C638-AB76-6FE1-B1CBB9CA4510}"/>
              </a:ext>
            </a:extLst>
          </p:cNvPr>
          <p:cNvPicPr>
            <a:picLocks noChangeAspect="1"/>
          </p:cNvPicPr>
          <p:nvPr/>
        </p:nvPicPr>
        <p:blipFill>
          <a:blip r:embed="rId2"/>
          <a:stretch>
            <a:fillRect/>
          </a:stretch>
        </p:blipFill>
        <p:spPr>
          <a:xfrm>
            <a:off x="21142" y="0"/>
            <a:ext cx="9144000" cy="6858000"/>
          </a:xfrm>
          <a:prstGeom prst="rect">
            <a:avLst/>
          </a:prstGeom>
        </p:spPr>
      </p:pic>
      <p:sp>
        <p:nvSpPr>
          <p:cNvPr id="7" name="TextBox 6">
            <a:extLst>
              <a:ext uri="{FF2B5EF4-FFF2-40B4-BE49-F238E27FC236}">
                <a16:creationId xmlns:a16="http://schemas.microsoft.com/office/drawing/2014/main" id="{FF4BE832-7115-E19D-4080-59749677C099}"/>
              </a:ext>
            </a:extLst>
          </p:cNvPr>
          <p:cNvSpPr txBox="1"/>
          <p:nvPr/>
        </p:nvSpPr>
        <p:spPr>
          <a:xfrm>
            <a:off x="127819" y="830143"/>
            <a:ext cx="871138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Distinguished Professor and Director of the Life Sciences Research Program at the University at Albany, SUNY </a:t>
            </a:r>
          </a:p>
          <a:p>
            <a:pPr marL="285750" indent="-285750">
              <a:buFont typeface="Arial" panose="020B0604020202020204" pitchFamily="34" charset="0"/>
              <a:buChar char="•"/>
            </a:pPr>
            <a:r>
              <a:rPr lang="en-US" dirty="0">
                <a:solidFill>
                  <a:schemeClr val="bg1"/>
                </a:solidFill>
              </a:rPr>
              <a:t>Born and educated in South Africa; earned undergraduate degree at the University of Cape Town</a:t>
            </a:r>
          </a:p>
          <a:p>
            <a:pPr marL="285750" indent="-285750">
              <a:buFont typeface="Arial" panose="020B0604020202020204" pitchFamily="34" charset="0"/>
              <a:buChar char="•"/>
            </a:pPr>
            <a:r>
              <a:rPr lang="en-US" dirty="0">
                <a:solidFill>
                  <a:schemeClr val="bg1"/>
                </a:solidFill>
              </a:rPr>
              <a:t>Received PhD in Molecular Biology from the University of California, Irvine</a:t>
            </a:r>
          </a:p>
          <a:p>
            <a:pPr marL="285750" indent="-285750">
              <a:buFont typeface="Arial" panose="020B0604020202020204" pitchFamily="34" charset="0"/>
              <a:buChar char="•"/>
            </a:pPr>
            <a:r>
              <a:rPr lang="en-US" dirty="0">
                <a:solidFill>
                  <a:schemeClr val="bg1"/>
                </a:solidFill>
              </a:rPr>
              <a:t>Completed postdoctoral research in Israel and the United States</a:t>
            </a:r>
          </a:p>
          <a:p>
            <a:pPr marL="285750" indent="-285750">
              <a:buFont typeface="Arial" panose="020B0604020202020204" pitchFamily="34" charset="0"/>
              <a:buChar char="•"/>
            </a:pPr>
            <a:r>
              <a:rPr lang="en-US" dirty="0">
                <a:solidFill>
                  <a:schemeClr val="bg1"/>
                </a:solidFill>
              </a:rPr>
              <a:t>Elected to the National Academy of Sciences and the American Academy of Arts and Sciences</a:t>
            </a:r>
          </a:p>
          <a:p>
            <a:pPr marL="285750" indent="-285750">
              <a:buFont typeface="Arial" panose="020B0604020202020204" pitchFamily="34" charset="0"/>
              <a:buChar char="•"/>
            </a:pPr>
            <a:r>
              <a:rPr lang="en-US" dirty="0">
                <a:solidFill>
                  <a:schemeClr val="bg1"/>
                </a:solidFill>
              </a:rPr>
              <a:t>Recipient of numerous honors recognizing scientific excellence and leadership in STEM</a:t>
            </a:r>
          </a:p>
          <a:p>
            <a:pPr marL="285750" indent="-285750">
              <a:buFont typeface="Arial" panose="020B0604020202020204" pitchFamily="34" charset="0"/>
              <a:buChar char="•"/>
            </a:pPr>
            <a:r>
              <a:rPr lang="en-US" dirty="0">
                <a:solidFill>
                  <a:schemeClr val="bg1"/>
                </a:solidFill>
              </a:rPr>
              <a:t>Received the 2025 AWIS Zenith Award Strong advocate for women and inclusion in science </a:t>
            </a:r>
          </a:p>
        </p:txBody>
      </p:sp>
      <p:pic>
        <p:nvPicPr>
          <p:cNvPr id="12" name="Picture 11">
            <a:extLst>
              <a:ext uri="{FF2B5EF4-FFF2-40B4-BE49-F238E27FC236}">
                <a16:creationId xmlns:a16="http://schemas.microsoft.com/office/drawing/2014/main" id="{A45C4126-AE00-E8C6-6F61-064DF5E343A5}"/>
              </a:ext>
            </a:extLst>
          </p:cNvPr>
          <p:cNvPicPr>
            <a:picLocks noChangeAspect="1"/>
          </p:cNvPicPr>
          <p:nvPr/>
        </p:nvPicPr>
        <p:blipFill>
          <a:blip r:embed="rId3"/>
          <a:srcRect b="1039"/>
          <a:stretch>
            <a:fillRect/>
          </a:stretch>
        </p:blipFill>
        <p:spPr>
          <a:xfrm>
            <a:off x="4572000" y="4178710"/>
            <a:ext cx="4584700" cy="2679290"/>
          </a:xfrm>
          <a:prstGeom prst="rect">
            <a:avLst/>
          </a:prstGeom>
        </p:spPr>
      </p:pic>
      <p:sp>
        <p:nvSpPr>
          <p:cNvPr id="8" name="TextBox 7">
            <a:extLst>
              <a:ext uri="{FF2B5EF4-FFF2-40B4-BE49-F238E27FC236}">
                <a16:creationId xmlns:a16="http://schemas.microsoft.com/office/drawing/2014/main" id="{BE036A5B-0245-0E47-A477-38AD37AFCC42}"/>
              </a:ext>
            </a:extLst>
          </p:cNvPr>
          <p:cNvSpPr txBox="1"/>
          <p:nvPr/>
        </p:nvSpPr>
        <p:spPr>
          <a:xfrm>
            <a:off x="2587253" y="103263"/>
            <a:ext cx="4583574" cy="461665"/>
          </a:xfrm>
          <a:prstGeom prst="rect">
            <a:avLst/>
          </a:prstGeom>
          <a:noFill/>
        </p:spPr>
        <p:txBody>
          <a:bodyPr wrap="square" rtlCol="0">
            <a:spAutoFit/>
          </a:bodyPr>
          <a:lstStyle/>
          <a:p>
            <a:r>
              <a:rPr lang="en-US" sz="2400" b="1" dirty="0">
                <a:solidFill>
                  <a:schemeClr val="bg1"/>
                </a:solidFill>
              </a:rPr>
              <a:t>Dr. Marlene Belfort Biography</a:t>
            </a:r>
          </a:p>
        </p:txBody>
      </p:sp>
      <p:pic>
        <p:nvPicPr>
          <p:cNvPr id="13" name="Picture 12">
            <a:extLst>
              <a:ext uri="{FF2B5EF4-FFF2-40B4-BE49-F238E27FC236}">
                <a16:creationId xmlns:a16="http://schemas.microsoft.com/office/drawing/2014/main" id="{283C04A6-D051-F643-BF77-FE439EA980E0}"/>
              </a:ext>
            </a:extLst>
          </p:cNvPr>
          <p:cNvPicPr>
            <a:picLocks noChangeAspect="1"/>
          </p:cNvPicPr>
          <p:nvPr/>
        </p:nvPicPr>
        <p:blipFill>
          <a:blip r:embed="rId4"/>
          <a:stretch>
            <a:fillRect/>
          </a:stretch>
        </p:blipFill>
        <p:spPr>
          <a:xfrm>
            <a:off x="0" y="5865491"/>
            <a:ext cx="4584700" cy="992509"/>
          </a:xfrm>
          <a:prstGeom prst="rect">
            <a:avLst/>
          </a:prstGeom>
        </p:spPr>
      </p:pic>
    </p:spTree>
    <p:extLst>
      <p:ext uri="{BB962C8B-B14F-4D97-AF65-F5344CB8AC3E}">
        <p14:creationId xmlns:p14="http://schemas.microsoft.com/office/powerpoint/2010/main" val="427303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95B38-CBFD-F527-30E0-4C0255C85F99}"/>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98C50FD9-8CE9-5E7C-C610-189E6782FBF4}"/>
              </a:ext>
            </a:extLst>
          </p:cNvPr>
          <p:cNvPicPr>
            <a:picLocks noChangeAspect="1"/>
          </p:cNvPicPr>
          <p:nvPr/>
        </p:nvPicPr>
        <p:blipFill>
          <a:blip r:embed="rId2"/>
          <a:stretch>
            <a:fillRect/>
          </a:stretch>
        </p:blipFill>
        <p:spPr>
          <a:xfrm>
            <a:off x="12700" y="0"/>
            <a:ext cx="9144000" cy="6858000"/>
          </a:xfrm>
          <a:prstGeom prst="rect">
            <a:avLst/>
          </a:prstGeom>
        </p:spPr>
      </p:pic>
      <p:sp>
        <p:nvSpPr>
          <p:cNvPr id="7" name="TextBox 6">
            <a:extLst>
              <a:ext uri="{FF2B5EF4-FFF2-40B4-BE49-F238E27FC236}">
                <a16:creationId xmlns:a16="http://schemas.microsoft.com/office/drawing/2014/main" id="{4A8904D8-5C8E-76D0-D920-D54C4A1BB6D5}"/>
              </a:ext>
            </a:extLst>
          </p:cNvPr>
          <p:cNvSpPr txBox="1"/>
          <p:nvPr/>
        </p:nvSpPr>
        <p:spPr>
          <a:xfrm>
            <a:off x="216309" y="516634"/>
            <a:ext cx="8711381" cy="3970318"/>
          </a:xfrm>
          <a:prstGeom prst="rect">
            <a:avLst/>
          </a:prstGeom>
          <a:noFill/>
        </p:spPr>
        <p:txBody>
          <a:bodyPr wrap="square" rtlCol="0">
            <a:spAutoFit/>
          </a:bodyPr>
          <a:lstStyle/>
          <a:p>
            <a:r>
              <a:rPr lang="en-US" b="1" dirty="0">
                <a:solidFill>
                  <a:schemeClr val="bg1"/>
                </a:solidFill>
              </a:rPr>
              <a:t>Mommy, can boys also be doctors?</a:t>
            </a:r>
            <a:br>
              <a:rPr lang="en-US" b="1" dirty="0">
                <a:solidFill>
                  <a:schemeClr val="bg1"/>
                </a:solidFill>
              </a:rPr>
            </a:br>
            <a:r>
              <a:rPr lang="en-US" b="1" dirty="0">
                <a:solidFill>
                  <a:schemeClr val="bg1"/>
                </a:solidFill>
              </a:rPr>
              <a:t>A Message to Young Scientists and Other Humans (Launch Date: April 29, 2025)</a:t>
            </a:r>
          </a:p>
          <a:p>
            <a:r>
              <a:rPr lang="en-US" b="1" dirty="0">
                <a:solidFill>
                  <a:schemeClr val="bg1"/>
                </a:solidFill>
              </a:rPr>
              <a:t>The book explores walking the tightrope of balancing the personal and professional.</a:t>
            </a:r>
            <a:r>
              <a:rPr lang="en-US" dirty="0">
                <a:solidFill>
                  <a:schemeClr val="bg1"/>
                </a:solidFill>
              </a:rPr>
              <a:t> It frankly discusses the human struggle to deal with discrimination, depression, and loss. And it celebrates the joy of living a rich, fulfilling life. Letting go is liberating!</a:t>
            </a:r>
          </a:p>
          <a:p>
            <a:r>
              <a:rPr lang="en-US" dirty="0">
                <a:solidFill>
                  <a:schemeClr val="bg1"/>
                </a:solidFill>
              </a:rPr>
              <a:t>​</a:t>
            </a:r>
          </a:p>
          <a:p>
            <a:r>
              <a:rPr lang="en-US" dirty="0">
                <a:solidFill>
                  <a:schemeClr val="bg1"/>
                </a:solidFill>
              </a:rPr>
              <a:t>First edition Spring 2025</a:t>
            </a:r>
          </a:p>
          <a:p>
            <a:r>
              <a:rPr lang="en-US" dirty="0">
                <a:solidFill>
                  <a:schemeClr val="bg1"/>
                </a:solidFill>
              </a:rPr>
              <a:t>235 pages</a:t>
            </a:r>
          </a:p>
          <a:p>
            <a:r>
              <a:rPr lang="en-US" dirty="0" err="1">
                <a:solidFill>
                  <a:schemeClr val="bg1"/>
                </a:solidFill>
              </a:rPr>
              <a:t>Lioncrest</a:t>
            </a:r>
            <a:r>
              <a:rPr lang="en-US" dirty="0">
                <a:solidFill>
                  <a:schemeClr val="bg1"/>
                </a:solidFill>
              </a:rPr>
              <a:t> Publishing</a:t>
            </a:r>
          </a:p>
          <a:p>
            <a:r>
              <a:rPr lang="en-US" dirty="0">
                <a:solidFill>
                  <a:schemeClr val="bg1"/>
                </a:solidFill>
              </a:rPr>
              <a:t>​</a:t>
            </a:r>
          </a:p>
          <a:p>
            <a:r>
              <a:rPr lang="en-US" dirty="0">
                <a:solidFill>
                  <a:schemeClr val="bg1"/>
                </a:solidFill>
              </a:rPr>
              <a:t>Foreword by Paul Grondahl,</a:t>
            </a:r>
          </a:p>
          <a:p>
            <a:r>
              <a:rPr lang="en-US" dirty="0">
                <a:solidFill>
                  <a:schemeClr val="bg1"/>
                </a:solidFill>
              </a:rPr>
              <a:t>Director of NY State Writers Institute</a:t>
            </a:r>
          </a:p>
          <a:p>
            <a:r>
              <a:rPr lang="en-US" dirty="0"/>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FCB08626-CC1A-34C8-C0F1-15E77C226BFB}"/>
              </a:ext>
            </a:extLst>
          </p:cNvPr>
          <p:cNvPicPr>
            <a:picLocks noChangeAspect="1"/>
          </p:cNvPicPr>
          <p:nvPr/>
        </p:nvPicPr>
        <p:blipFill>
          <a:blip r:embed="rId3"/>
          <a:stretch>
            <a:fillRect/>
          </a:stretch>
        </p:blipFill>
        <p:spPr>
          <a:xfrm>
            <a:off x="0" y="5865491"/>
            <a:ext cx="4584700" cy="992509"/>
          </a:xfrm>
          <a:prstGeom prst="rect">
            <a:avLst/>
          </a:prstGeom>
        </p:spPr>
      </p:pic>
      <p:pic>
        <p:nvPicPr>
          <p:cNvPr id="4" name="Picture 3">
            <a:extLst>
              <a:ext uri="{FF2B5EF4-FFF2-40B4-BE49-F238E27FC236}">
                <a16:creationId xmlns:a16="http://schemas.microsoft.com/office/drawing/2014/main" id="{6B70F439-D7F1-AE0A-5F94-43BEB7949939}"/>
              </a:ext>
            </a:extLst>
          </p:cNvPr>
          <p:cNvPicPr>
            <a:picLocks noChangeAspect="1"/>
          </p:cNvPicPr>
          <p:nvPr/>
        </p:nvPicPr>
        <p:blipFill>
          <a:blip r:embed="rId4"/>
          <a:stretch>
            <a:fillRect/>
          </a:stretch>
        </p:blipFill>
        <p:spPr>
          <a:xfrm>
            <a:off x="3929017" y="2254758"/>
            <a:ext cx="5130034" cy="3336145"/>
          </a:xfrm>
          <a:prstGeom prst="rect">
            <a:avLst/>
          </a:prstGeom>
        </p:spPr>
      </p:pic>
    </p:spTree>
    <p:extLst>
      <p:ext uri="{BB962C8B-B14F-4D97-AF65-F5344CB8AC3E}">
        <p14:creationId xmlns:p14="http://schemas.microsoft.com/office/powerpoint/2010/main" val="814081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17BA-5293-3B92-3FCB-8750A311BD4C}"/>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60375197-EFE8-0DE5-D334-BC02E269FB0C}"/>
              </a:ext>
            </a:extLst>
          </p:cNvPr>
          <p:cNvPicPr>
            <a:picLocks noChangeAspect="1"/>
          </p:cNvPicPr>
          <p:nvPr/>
        </p:nvPicPr>
        <p:blipFill>
          <a:blip r:embed="rId2"/>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52BD616C-72F6-39FB-11C2-E05487A78BFE}"/>
              </a:ext>
            </a:extLst>
          </p:cNvPr>
          <p:cNvPicPr>
            <a:picLocks noChangeAspect="1"/>
          </p:cNvPicPr>
          <p:nvPr/>
        </p:nvPicPr>
        <p:blipFill>
          <a:blip r:embed="rId3"/>
          <a:stretch>
            <a:fillRect/>
          </a:stretch>
        </p:blipFill>
        <p:spPr>
          <a:xfrm>
            <a:off x="0" y="5865491"/>
            <a:ext cx="4584700" cy="992509"/>
          </a:xfrm>
          <a:prstGeom prst="rect">
            <a:avLst/>
          </a:prstGeom>
        </p:spPr>
      </p:pic>
      <p:pic>
        <p:nvPicPr>
          <p:cNvPr id="3" name="Picture 2">
            <a:extLst>
              <a:ext uri="{FF2B5EF4-FFF2-40B4-BE49-F238E27FC236}">
                <a16:creationId xmlns:a16="http://schemas.microsoft.com/office/drawing/2014/main" id="{B8AF2378-2E74-2092-FC4E-9CAAE6114796}"/>
              </a:ext>
            </a:extLst>
          </p:cNvPr>
          <p:cNvPicPr>
            <a:picLocks noChangeAspect="1"/>
          </p:cNvPicPr>
          <p:nvPr/>
        </p:nvPicPr>
        <p:blipFill>
          <a:blip r:embed="rId4"/>
          <a:srcRect l="24870" t="14936" r="3195" b="12096"/>
          <a:stretch>
            <a:fillRect/>
          </a:stretch>
        </p:blipFill>
        <p:spPr>
          <a:xfrm rot="5400000">
            <a:off x="302434" y="1080332"/>
            <a:ext cx="3682958" cy="3393133"/>
          </a:xfrm>
          <a:prstGeom prst="rect">
            <a:avLst/>
          </a:prstGeom>
        </p:spPr>
      </p:pic>
      <p:pic>
        <p:nvPicPr>
          <p:cNvPr id="5" name="Picture 4">
            <a:extLst>
              <a:ext uri="{FF2B5EF4-FFF2-40B4-BE49-F238E27FC236}">
                <a16:creationId xmlns:a16="http://schemas.microsoft.com/office/drawing/2014/main" id="{5D441270-3F89-108D-3807-0C6524A4B011}"/>
              </a:ext>
            </a:extLst>
          </p:cNvPr>
          <p:cNvPicPr>
            <a:picLocks noChangeAspect="1"/>
          </p:cNvPicPr>
          <p:nvPr/>
        </p:nvPicPr>
        <p:blipFill>
          <a:blip r:embed="rId5"/>
          <a:srcRect l="18892" t="5777" r="4776" b="17339"/>
          <a:stretch>
            <a:fillRect/>
          </a:stretch>
        </p:blipFill>
        <p:spPr>
          <a:xfrm>
            <a:off x="3827829" y="935421"/>
            <a:ext cx="4868823" cy="3682957"/>
          </a:xfrm>
          <a:prstGeom prst="rect">
            <a:avLst/>
          </a:prstGeom>
        </p:spPr>
      </p:pic>
      <p:sp>
        <p:nvSpPr>
          <p:cNvPr id="6" name="TextBox 5">
            <a:extLst>
              <a:ext uri="{FF2B5EF4-FFF2-40B4-BE49-F238E27FC236}">
                <a16:creationId xmlns:a16="http://schemas.microsoft.com/office/drawing/2014/main" id="{AE3EC783-28E4-BA3F-997D-4E88DE573E36}"/>
              </a:ext>
            </a:extLst>
          </p:cNvPr>
          <p:cNvSpPr txBox="1"/>
          <p:nvPr/>
        </p:nvSpPr>
        <p:spPr>
          <a:xfrm>
            <a:off x="3055716" y="4918769"/>
            <a:ext cx="2824223" cy="646331"/>
          </a:xfrm>
          <a:prstGeom prst="rect">
            <a:avLst/>
          </a:prstGeom>
          <a:noFill/>
        </p:spPr>
        <p:txBody>
          <a:bodyPr wrap="square" rtlCol="0">
            <a:spAutoFit/>
          </a:bodyPr>
          <a:lstStyle/>
          <a:p>
            <a:r>
              <a:rPr lang="en-US" b="1" dirty="0">
                <a:solidFill>
                  <a:schemeClr val="bg1"/>
                </a:solidFill>
              </a:rPr>
              <a:t>Good Hope High School</a:t>
            </a:r>
          </a:p>
          <a:p>
            <a:endParaRPr lang="en-US" dirty="0"/>
          </a:p>
        </p:txBody>
      </p:sp>
    </p:spTree>
    <p:extLst>
      <p:ext uri="{BB962C8B-B14F-4D97-AF65-F5344CB8AC3E}">
        <p14:creationId xmlns:p14="http://schemas.microsoft.com/office/powerpoint/2010/main" val="872338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4814-EEFC-D143-BB22-79E3AD0D2ED5}"/>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72A89595-DA16-60C2-1BDA-D111D69778D1}"/>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0C470218-81EA-E772-0A95-8F2D732448F5}"/>
              </a:ext>
            </a:extLst>
          </p:cNvPr>
          <p:cNvSpPr txBox="1"/>
          <p:nvPr/>
        </p:nvSpPr>
        <p:spPr>
          <a:xfrm>
            <a:off x="974592" y="1096498"/>
            <a:ext cx="8711381" cy="923330"/>
          </a:xfrm>
          <a:prstGeom prst="rect">
            <a:avLst/>
          </a:prstGeom>
          <a:noFill/>
        </p:spPr>
        <p:txBody>
          <a:bodyPr wrap="square" rtlCol="0">
            <a:spAutoFit/>
          </a:bodyPr>
          <a:lstStyle/>
          <a:p>
            <a:r>
              <a:rPr lang="en-US" dirty="0">
                <a:solidFill>
                  <a:schemeClr val="bg1"/>
                </a:solidFill>
              </a:rPr>
              <a:t>​</a:t>
            </a:r>
          </a:p>
          <a:p>
            <a:r>
              <a:rPr lang="en-US" dirty="0"/>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EC0AA440-5158-F804-F5C2-F827CFC0C5D6}"/>
              </a:ext>
            </a:extLst>
          </p:cNvPr>
          <p:cNvPicPr>
            <a:picLocks noChangeAspect="1"/>
          </p:cNvPicPr>
          <p:nvPr/>
        </p:nvPicPr>
        <p:blipFill>
          <a:blip r:embed="rId3"/>
          <a:stretch>
            <a:fillRect/>
          </a:stretch>
        </p:blipFill>
        <p:spPr>
          <a:xfrm>
            <a:off x="0" y="5865491"/>
            <a:ext cx="4584700" cy="992509"/>
          </a:xfrm>
          <a:prstGeom prst="rect">
            <a:avLst/>
          </a:prstGeom>
        </p:spPr>
      </p:pic>
      <p:pic>
        <p:nvPicPr>
          <p:cNvPr id="3" name="Picture 2">
            <a:extLst>
              <a:ext uri="{FF2B5EF4-FFF2-40B4-BE49-F238E27FC236}">
                <a16:creationId xmlns:a16="http://schemas.microsoft.com/office/drawing/2014/main" id="{5A3CB6DE-8A1C-3D60-3294-05CCEDB59590}"/>
              </a:ext>
            </a:extLst>
          </p:cNvPr>
          <p:cNvPicPr>
            <a:picLocks noChangeAspect="1"/>
          </p:cNvPicPr>
          <p:nvPr/>
        </p:nvPicPr>
        <p:blipFill>
          <a:blip r:embed="rId4"/>
          <a:stretch>
            <a:fillRect/>
          </a:stretch>
        </p:blipFill>
        <p:spPr>
          <a:xfrm>
            <a:off x="685800" y="672996"/>
            <a:ext cx="7772400" cy="4685208"/>
          </a:xfrm>
          <a:prstGeom prst="rect">
            <a:avLst/>
          </a:prstGeom>
        </p:spPr>
      </p:pic>
    </p:spTree>
    <p:extLst>
      <p:ext uri="{BB962C8B-B14F-4D97-AF65-F5344CB8AC3E}">
        <p14:creationId xmlns:p14="http://schemas.microsoft.com/office/powerpoint/2010/main" val="4033272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DAF5-D53E-54CC-B2E8-26B82EC321EE}"/>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1FF1FA47-499A-FFC5-6962-1A16F014C5D5}"/>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21FD751B-DEFC-C936-93A7-BDEAEF146281}"/>
              </a:ext>
            </a:extLst>
          </p:cNvPr>
          <p:cNvSpPr txBox="1"/>
          <p:nvPr/>
        </p:nvSpPr>
        <p:spPr>
          <a:xfrm>
            <a:off x="974592" y="1096498"/>
            <a:ext cx="8711381" cy="923330"/>
          </a:xfrm>
          <a:prstGeom prst="rect">
            <a:avLst/>
          </a:prstGeom>
          <a:noFill/>
        </p:spPr>
        <p:txBody>
          <a:bodyPr wrap="square" rtlCol="0">
            <a:spAutoFit/>
          </a:bodyPr>
          <a:lstStyle/>
          <a:p>
            <a:r>
              <a:rPr lang="en-US">
                <a:solidFill>
                  <a:schemeClr val="bg1"/>
                </a:solidFill>
              </a:rPr>
              <a:t>​</a:t>
            </a:r>
          </a:p>
          <a:p>
            <a:r>
              <a:rPr lang="en-US"/>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0EDC2016-3E9C-6B0D-213F-B25A2AF5F7B6}"/>
              </a:ext>
            </a:extLst>
          </p:cNvPr>
          <p:cNvPicPr>
            <a:picLocks noChangeAspect="1"/>
          </p:cNvPicPr>
          <p:nvPr/>
        </p:nvPicPr>
        <p:blipFill>
          <a:blip r:embed="rId3"/>
          <a:stretch>
            <a:fillRect/>
          </a:stretch>
        </p:blipFill>
        <p:spPr>
          <a:xfrm>
            <a:off x="0" y="6097863"/>
            <a:ext cx="3819525" cy="760137"/>
          </a:xfrm>
          <a:prstGeom prst="rect">
            <a:avLst/>
          </a:prstGeom>
        </p:spPr>
      </p:pic>
      <p:pic>
        <p:nvPicPr>
          <p:cNvPr id="5" name="Picture 4">
            <a:extLst>
              <a:ext uri="{FF2B5EF4-FFF2-40B4-BE49-F238E27FC236}">
                <a16:creationId xmlns:a16="http://schemas.microsoft.com/office/drawing/2014/main" id="{9C884644-BEB7-5935-F942-EE985C1A597D}"/>
              </a:ext>
            </a:extLst>
          </p:cNvPr>
          <p:cNvPicPr>
            <a:picLocks noChangeAspect="1"/>
          </p:cNvPicPr>
          <p:nvPr/>
        </p:nvPicPr>
        <p:blipFill>
          <a:blip r:embed="rId4"/>
          <a:stretch>
            <a:fillRect/>
          </a:stretch>
        </p:blipFill>
        <p:spPr>
          <a:xfrm>
            <a:off x="1" y="0"/>
            <a:ext cx="5448300" cy="3301959"/>
          </a:xfrm>
          <a:prstGeom prst="rect">
            <a:avLst/>
          </a:prstGeom>
        </p:spPr>
      </p:pic>
      <p:pic>
        <p:nvPicPr>
          <p:cNvPr id="10" name="Picture 9">
            <a:extLst>
              <a:ext uri="{FF2B5EF4-FFF2-40B4-BE49-F238E27FC236}">
                <a16:creationId xmlns:a16="http://schemas.microsoft.com/office/drawing/2014/main" id="{E5D19293-369E-3846-F013-E2927E5B3980}"/>
              </a:ext>
            </a:extLst>
          </p:cNvPr>
          <p:cNvPicPr>
            <a:picLocks noChangeAspect="1"/>
          </p:cNvPicPr>
          <p:nvPr/>
        </p:nvPicPr>
        <p:blipFill>
          <a:blip r:embed="rId5"/>
          <a:stretch>
            <a:fillRect/>
          </a:stretch>
        </p:blipFill>
        <p:spPr>
          <a:xfrm>
            <a:off x="3819526" y="3301959"/>
            <a:ext cx="5324474" cy="3556041"/>
          </a:xfrm>
          <a:prstGeom prst="rect">
            <a:avLst/>
          </a:prstGeom>
        </p:spPr>
      </p:pic>
    </p:spTree>
    <p:extLst>
      <p:ext uri="{BB962C8B-B14F-4D97-AF65-F5344CB8AC3E}">
        <p14:creationId xmlns:p14="http://schemas.microsoft.com/office/powerpoint/2010/main" val="115178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861A-04D5-4736-3FEF-35C28F6E1841}"/>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446A2AAB-3425-E639-7806-01EADE49BAC9}"/>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CD7E7709-33CB-2739-2279-483DB62A424D}"/>
              </a:ext>
            </a:extLst>
          </p:cNvPr>
          <p:cNvSpPr txBox="1"/>
          <p:nvPr/>
        </p:nvSpPr>
        <p:spPr>
          <a:xfrm>
            <a:off x="974592" y="1096498"/>
            <a:ext cx="8711381" cy="923330"/>
          </a:xfrm>
          <a:prstGeom prst="rect">
            <a:avLst/>
          </a:prstGeom>
          <a:noFill/>
        </p:spPr>
        <p:txBody>
          <a:bodyPr wrap="square" rtlCol="0">
            <a:spAutoFit/>
          </a:bodyPr>
          <a:lstStyle/>
          <a:p>
            <a:r>
              <a:rPr lang="en-US">
                <a:solidFill>
                  <a:schemeClr val="bg1"/>
                </a:solidFill>
              </a:rPr>
              <a:t>​</a:t>
            </a:r>
          </a:p>
          <a:p>
            <a:r>
              <a:rPr lang="en-US"/>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3E940FCC-A294-463F-3F71-7E92B263DDFC}"/>
              </a:ext>
            </a:extLst>
          </p:cNvPr>
          <p:cNvPicPr>
            <a:picLocks noChangeAspect="1"/>
          </p:cNvPicPr>
          <p:nvPr/>
        </p:nvPicPr>
        <p:blipFill>
          <a:blip r:embed="rId3"/>
          <a:stretch>
            <a:fillRect/>
          </a:stretch>
        </p:blipFill>
        <p:spPr>
          <a:xfrm>
            <a:off x="0" y="6097863"/>
            <a:ext cx="3819525" cy="760137"/>
          </a:xfrm>
          <a:prstGeom prst="rect">
            <a:avLst/>
          </a:prstGeom>
        </p:spPr>
      </p:pic>
      <p:pic>
        <p:nvPicPr>
          <p:cNvPr id="5" name="Picture 4">
            <a:extLst>
              <a:ext uri="{FF2B5EF4-FFF2-40B4-BE49-F238E27FC236}">
                <a16:creationId xmlns:a16="http://schemas.microsoft.com/office/drawing/2014/main" id="{93126C5D-26A6-EF3C-DFA9-A4DFB5BEF996}"/>
              </a:ext>
            </a:extLst>
          </p:cNvPr>
          <p:cNvPicPr>
            <a:picLocks noChangeAspect="1"/>
          </p:cNvPicPr>
          <p:nvPr/>
        </p:nvPicPr>
        <p:blipFill>
          <a:blip r:embed="rId4"/>
          <a:srcRect l="1589" t="18070" r="3714" b="3467"/>
          <a:stretch>
            <a:fillRect/>
          </a:stretch>
        </p:blipFill>
        <p:spPr>
          <a:xfrm>
            <a:off x="1441617" y="947511"/>
            <a:ext cx="6260766" cy="3890662"/>
          </a:xfrm>
          <a:prstGeom prst="rect">
            <a:avLst/>
          </a:prstGeom>
        </p:spPr>
      </p:pic>
      <p:sp>
        <p:nvSpPr>
          <p:cNvPr id="6" name="TextBox 5">
            <a:extLst>
              <a:ext uri="{FF2B5EF4-FFF2-40B4-BE49-F238E27FC236}">
                <a16:creationId xmlns:a16="http://schemas.microsoft.com/office/drawing/2014/main" id="{D64FC3DA-3455-98CA-5174-D2FEFDF404F3}"/>
              </a:ext>
            </a:extLst>
          </p:cNvPr>
          <p:cNvSpPr txBox="1"/>
          <p:nvPr/>
        </p:nvSpPr>
        <p:spPr>
          <a:xfrm>
            <a:off x="3130642" y="4987160"/>
            <a:ext cx="4399280" cy="375920"/>
          </a:xfrm>
          <a:prstGeom prst="rect">
            <a:avLst/>
          </a:prstGeom>
          <a:noFill/>
        </p:spPr>
        <p:txBody>
          <a:bodyPr wrap="square" rtlCol="0">
            <a:spAutoFit/>
          </a:bodyPr>
          <a:lstStyle/>
          <a:p>
            <a:r>
              <a:rPr lang="en-US" dirty="0">
                <a:solidFill>
                  <a:schemeClr val="bg1"/>
                </a:solidFill>
              </a:rPr>
              <a:t>At Wadsworth Center</a:t>
            </a:r>
          </a:p>
        </p:txBody>
      </p:sp>
    </p:spTree>
    <p:extLst>
      <p:ext uri="{BB962C8B-B14F-4D97-AF65-F5344CB8AC3E}">
        <p14:creationId xmlns:p14="http://schemas.microsoft.com/office/powerpoint/2010/main" val="34872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C5A1-E034-A472-F4A7-D5FD7664CFF7}"/>
            </a:ext>
          </a:extLst>
        </p:cNvPr>
        <p:cNvGrpSpPr/>
        <p:nvPr/>
      </p:nvGrpSpPr>
      <p:grpSpPr>
        <a:xfrm>
          <a:off x="0" y="0"/>
          <a:ext cx="0" cy="0"/>
          <a:chOff x="0" y="0"/>
          <a:chExt cx="0" cy="0"/>
        </a:xfrm>
      </p:grpSpPr>
      <p:pic>
        <p:nvPicPr>
          <p:cNvPr id="2" name="Picture 1" descr="awis_purple_bg.png">
            <a:extLst>
              <a:ext uri="{FF2B5EF4-FFF2-40B4-BE49-F238E27FC236}">
                <a16:creationId xmlns:a16="http://schemas.microsoft.com/office/drawing/2014/main" id="{D5412EE5-20EF-5316-541C-0E082E611271}"/>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1A1E4445-4255-4F2D-E213-2CB811E3457D}"/>
              </a:ext>
            </a:extLst>
          </p:cNvPr>
          <p:cNvSpPr txBox="1"/>
          <p:nvPr/>
        </p:nvSpPr>
        <p:spPr>
          <a:xfrm>
            <a:off x="974592" y="1096498"/>
            <a:ext cx="8711381" cy="923330"/>
          </a:xfrm>
          <a:prstGeom prst="rect">
            <a:avLst/>
          </a:prstGeom>
          <a:noFill/>
        </p:spPr>
        <p:txBody>
          <a:bodyPr wrap="square" rtlCol="0">
            <a:spAutoFit/>
          </a:bodyPr>
          <a:lstStyle/>
          <a:p>
            <a:r>
              <a:rPr lang="en-US">
                <a:solidFill>
                  <a:schemeClr val="bg1"/>
                </a:solidFill>
              </a:rPr>
              <a:t>​</a:t>
            </a:r>
          </a:p>
          <a:p>
            <a:r>
              <a:rPr lang="en-US"/>
              <a:t>​</a:t>
            </a:r>
          </a:p>
          <a:p>
            <a:pPr marL="285750" indent="-285750">
              <a:buFont typeface="Arial" panose="020B0604020202020204" pitchFamily="34" charset="0"/>
              <a:buChar char="•"/>
            </a:pPr>
            <a:endParaRPr lang="en-US" dirty="0">
              <a:solidFill>
                <a:schemeClr val="bg1"/>
              </a:solidFill>
            </a:endParaRPr>
          </a:p>
        </p:txBody>
      </p:sp>
      <p:pic>
        <p:nvPicPr>
          <p:cNvPr id="13" name="Picture 12">
            <a:extLst>
              <a:ext uri="{FF2B5EF4-FFF2-40B4-BE49-F238E27FC236}">
                <a16:creationId xmlns:a16="http://schemas.microsoft.com/office/drawing/2014/main" id="{496641F5-4D7C-0FC9-4540-BB46878DDAB3}"/>
              </a:ext>
            </a:extLst>
          </p:cNvPr>
          <p:cNvPicPr>
            <a:picLocks noChangeAspect="1"/>
          </p:cNvPicPr>
          <p:nvPr/>
        </p:nvPicPr>
        <p:blipFill>
          <a:blip r:embed="rId3"/>
          <a:stretch>
            <a:fillRect/>
          </a:stretch>
        </p:blipFill>
        <p:spPr>
          <a:xfrm>
            <a:off x="0" y="6097863"/>
            <a:ext cx="3819525" cy="760137"/>
          </a:xfrm>
          <a:prstGeom prst="rect">
            <a:avLst/>
          </a:prstGeom>
        </p:spPr>
      </p:pic>
      <p:pic>
        <p:nvPicPr>
          <p:cNvPr id="4" name="Picture 3">
            <a:extLst>
              <a:ext uri="{FF2B5EF4-FFF2-40B4-BE49-F238E27FC236}">
                <a16:creationId xmlns:a16="http://schemas.microsoft.com/office/drawing/2014/main" id="{9614C130-B0EE-968A-1D8E-43A14C4740E2}"/>
              </a:ext>
            </a:extLst>
          </p:cNvPr>
          <p:cNvPicPr>
            <a:picLocks noChangeAspect="1"/>
          </p:cNvPicPr>
          <p:nvPr/>
        </p:nvPicPr>
        <p:blipFill>
          <a:blip r:embed="rId4"/>
          <a:srcRect l="1486" t="17172" r="7864" b="7368"/>
          <a:stretch>
            <a:fillRect/>
          </a:stretch>
        </p:blipFill>
        <p:spPr>
          <a:xfrm>
            <a:off x="1379119" y="763936"/>
            <a:ext cx="6385762" cy="3986740"/>
          </a:xfrm>
          <a:prstGeom prst="rect">
            <a:avLst/>
          </a:prstGeom>
        </p:spPr>
      </p:pic>
      <p:sp>
        <p:nvSpPr>
          <p:cNvPr id="6" name="TextBox 5">
            <a:extLst>
              <a:ext uri="{FF2B5EF4-FFF2-40B4-BE49-F238E27FC236}">
                <a16:creationId xmlns:a16="http://schemas.microsoft.com/office/drawing/2014/main" id="{C183A019-14F6-45AD-2958-E7E9077A3E97}"/>
              </a:ext>
            </a:extLst>
          </p:cNvPr>
          <p:cNvSpPr txBox="1"/>
          <p:nvPr/>
        </p:nvSpPr>
        <p:spPr>
          <a:xfrm>
            <a:off x="3294481" y="5054937"/>
            <a:ext cx="2476399" cy="369332"/>
          </a:xfrm>
          <a:prstGeom prst="rect">
            <a:avLst/>
          </a:prstGeom>
          <a:noFill/>
        </p:spPr>
        <p:txBody>
          <a:bodyPr wrap="square" rtlCol="0">
            <a:spAutoFit/>
          </a:bodyPr>
          <a:lstStyle/>
          <a:p>
            <a:r>
              <a:rPr lang="en-US" dirty="0">
                <a:solidFill>
                  <a:schemeClr val="bg1"/>
                </a:solidFill>
              </a:rPr>
              <a:t>At Wadsworth center</a:t>
            </a:r>
          </a:p>
        </p:txBody>
      </p:sp>
    </p:spTree>
    <p:extLst>
      <p:ext uri="{BB962C8B-B14F-4D97-AF65-F5344CB8AC3E}">
        <p14:creationId xmlns:p14="http://schemas.microsoft.com/office/powerpoint/2010/main" val="2471410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1308</TotalTime>
  <Words>335</Words>
  <Application>Microsoft Macintosh PowerPoint</Application>
  <PresentationFormat>On-screen Show (4:3)</PresentationFormat>
  <Paragraphs>42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Klecki, Pamela</cp:lastModifiedBy>
  <cp:revision>36</cp:revision>
  <dcterms:created xsi:type="dcterms:W3CDTF">2013-01-27T09:14:16Z</dcterms:created>
  <dcterms:modified xsi:type="dcterms:W3CDTF">2026-06-10T15:06:23Z</dcterms:modified>
  <cp:category/>
</cp:coreProperties>
</file>